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3.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01.jpg"/><Relationship Id="rId3" Type="http://schemas.openxmlformats.org/officeDocument/2006/relationships/image" Target="../media/image02.jpg"/><Relationship Id="rId5" Type="http://schemas.openxmlformats.org/officeDocument/2006/relationships/image" Target="../media/image00.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wonderopolis.org" TargetMode="External"/><Relationship Id="rId3" Type="http://schemas.openxmlformats.org/officeDocument/2006/relationships/hyperlink" Target="http://www.reshafim.org.il/ad/egypt/timelines/topics/medicine.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05.jpg"/><Relationship Id="rId3" Type="http://schemas.openxmlformats.org/officeDocument/2006/relationships/image" Target="../media/image0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09.jpg"/><Relationship Id="rId3" Type="http://schemas.openxmlformats.org/officeDocument/2006/relationships/image" Target="../media/image03.jpg"/><Relationship Id="rId5"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1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04.jpg"/><Relationship Id="rId3" Type="http://schemas.openxmlformats.org/officeDocument/2006/relationships/image" Target="../media/image08.jpg"/><Relationship Id="rId6" Type="http://schemas.openxmlformats.org/officeDocument/2006/relationships/image" Target="../media/image06.jpg"/><Relationship Id="rId5" Type="http://schemas.openxmlformats.org/officeDocument/2006/relationships/image" Target="../media/image10.jpg"/><Relationship Id="rId7" Type="http://schemas.openxmlformats.org/officeDocument/2006/relationships/image" Target="../media/image1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g"/><Relationship Id="rId3" Type="http://schemas.openxmlformats.org/officeDocument/2006/relationships/image" Target="../media/image1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649400" y="2262492"/>
            <a:ext cx="7772400" cy="1159799"/>
          </a:xfrm>
          <a:prstGeom prst="rect">
            <a:avLst/>
          </a:prstGeom>
          <a:ln cap="flat" cmpd="sng" w="9525">
            <a:solidFill>
              <a:srgbClr val="FF0000"/>
            </a:solidFill>
            <a:prstDash val="solid"/>
            <a:round/>
            <a:headEnd len="med" w="med" type="none"/>
            <a:tailEnd len="med" w="med" type="none"/>
          </a:ln>
        </p:spPr>
        <p:txBody>
          <a:bodyPr anchorCtr="0" anchor="b" bIns="91425" lIns="91425" rIns="91425" tIns="91425">
            <a:noAutofit/>
          </a:bodyPr>
          <a:lstStyle/>
          <a:p>
            <a:pPr>
              <a:spcBef>
                <a:spcPts val="0"/>
              </a:spcBef>
              <a:buNone/>
            </a:pPr>
            <a:r>
              <a:rPr lang="en" sz="8400">
                <a:solidFill>
                  <a:srgbClr val="FF0000"/>
                </a:solidFill>
                <a:latin typeface="Smythe"/>
                <a:ea typeface="Smythe"/>
                <a:cs typeface="Smythe"/>
                <a:sym typeface="Smythe"/>
              </a:rPr>
              <a:t>Medicine</a:t>
            </a:r>
            <a:r>
              <a:rPr lang="en" sz="7200">
                <a:solidFill>
                  <a:srgbClr val="FF0000"/>
                </a:solidFill>
                <a:latin typeface="Black Ops One"/>
                <a:ea typeface="Black Ops One"/>
                <a:cs typeface="Black Ops One"/>
                <a:sym typeface="Black Ops One"/>
              </a:rPr>
              <a:t> </a:t>
            </a:r>
          </a:p>
        </p:txBody>
      </p:sp>
      <p:sp>
        <p:nvSpPr>
          <p:cNvPr id="31" name="Shape 31"/>
          <p:cNvSpPr txBox="1"/>
          <p:nvPr>
            <p:ph idx="1" type="subTitle"/>
          </p:nvPr>
        </p:nvSpPr>
        <p:spPr>
          <a:xfrm>
            <a:off x="740300" y="3624850"/>
            <a:ext cx="2530200" cy="784799"/>
          </a:xfrm>
          <a:prstGeom prst="rect">
            <a:avLst/>
          </a:prstGeom>
          <a:ln cap="flat" cmpd="sng" w="9525">
            <a:solidFill>
              <a:srgbClr val="FF0000"/>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sz="2400">
                <a:solidFill>
                  <a:srgbClr val="FF0000"/>
                </a:solidFill>
                <a:latin typeface="Smythe"/>
                <a:ea typeface="Smythe"/>
                <a:cs typeface="Smythe"/>
                <a:sym typeface="Smythe"/>
              </a:rPr>
              <a:t>Humanities</a:t>
            </a:r>
          </a:p>
          <a:p>
            <a:pPr>
              <a:spcBef>
                <a:spcPts val="0"/>
              </a:spcBef>
              <a:buNone/>
            </a:pPr>
            <a:r>
              <a:rPr lang="en" sz="2400">
                <a:solidFill>
                  <a:srgbClr val="FF0000"/>
                </a:solidFill>
                <a:latin typeface="Smythe"/>
                <a:ea typeface="Smythe"/>
                <a:cs typeface="Smythe"/>
                <a:sym typeface="Smythe"/>
              </a:rPr>
              <a:t>Period 1</a:t>
            </a:r>
          </a:p>
        </p:txBody>
      </p:sp>
      <p:sp>
        <p:nvSpPr>
          <p:cNvPr id="32" name="Shape 32"/>
          <p:cNvSpPr txBox="1"/>
          <p:nvPr/>
        </p:nvSpPr>
        <p:spPr>
          <a:xfrm>
            <a:off x="3270500" y="3624850"/>
            <a:ext cx="2530200" cy="784799"/>
          </a:xfrm>
          <a:prstGeom prst="rect">
            <a:avLst/>
          </a:prstGeom>
          <a:noFill/>
          <a:ln cap="flat" cmpd="sng" w="9525">
            <a:solidFill>
              <a:srgbClr val="FF0000"/>
            </a:solidFill>
            <a:prstDash val="solid"/>
            <a:round/>
            <a:headEnd len="med" w="med" type="none"/>
            <a:tailEnd len="med" w="med" type="none"/>
          </a:ln>
        </p:spPr>
        <p:txBody>
          <a:bodyPr anchorCtr="0" anchor="t" bIns="91425" lIns="91425" rIns="91425" tIns="91425">
            <a:noAutofit/>
          </a:bodyPr>
          <a:lstStyle/>
          <a:p>
            <a:pPr rtl="0" algn="ctr">
              <a:spcBef>
                <a:spcPts val="0"/>
              </a:spcBef>
              <a:buNone/>
            </a:pPr>
            <a:r>
              <a:rPr lang="en" sz="2400">
                <a:solidFill>
                  <a:srgbClr val="FF0000"/>
                </a:solidFill>
                <a:latin typeface="Smythe"/>
                <a:ea typeface="Smythe"/>
                <a:cs typeface="Smythe"/>
                <a:sym typeface="Smythe"/>
              </a:rPr>
              <a:t>By:</a:t>
            </a:r>
          </a:p>
          <a:p>
            <a:pPr algn="ctr">
              <a:spcBef>
                <a:spcPts val="0"/>
              </a:spcBef>
              <a:buNone/>
            </a:pPr>
            <a:r>
              <a:rPr lang="en" sz="2400">
                <a:solidFill>
                  <a:srgbClr val="FF0000"/>
                </a:solidFill>
                <a:latin typeface="Smythe"/>
                <a:ea typeface="Smythe"/>
                <a:cs typeface="Smythe"/>
                <a:sym typeface="Smythe"/>
              </a:rPr>
              <a:t>Macii Griego</a:t>
            </a:r>
          </a:p>
        </p:txBody>
      </p:sp>
      <p:sp>
        <p:nvSpPr>
          <p:cNvPr id="33" name="Shape 33"/>
          <p:cNvSpPr txBox="1"/>
          <p:nvPr/>
        </p:nvSpPr>
        <p:spPr>
          <a:xfrm>
            <a:off x="5800700" y="3624850"/>
            <a:ext cx="2530200" cy="784799"/>
          </a:xfrm>
          <a:prstGeom prst="rect">
            <a:avLst/>
          </a:prstGeom>
          <a:noFill/>
          <a:ln cap="flat" cmpd="sng" w="9525">
            <a:solidFill>
              <a:srgbClr val="FF0000"/>
            </a:solidFill>
            <a:prstDash val="solid"/>
            <a:round/>
            <a:headEnd len="med" w="med" type="none"/>
            <a:tailEnd len="med" w="med" type="none"/>
          </a:ln>
        </p:spPr>
        <p:txBody>
          <a:bodyPr anchorCtr="0" anchor="t" bIns="91425" lIns="91425" rIns="91425" tIns="91425">
            <a:noAutofit/>
          </a:bodyPr>
          <a:lstStyle/>
          <a:p>
            <a:pPr rtl="0" algn="ctr">
              <a:spcBef>
                <a:spcPts val="0"/>
              </a:spcBef>
              <a:buNone/>
            </a:pPr>
            <a:r>
              <a:rPr lang="en" sz="2400">
                <a:solidFill>
                  <a:srgbClr val="FF0000"/>
                </a:solidFill>
                <a:latin typeface="Smythe"/>
                <a:ea typeface="Smythe"/>
                <a:cs typeface="Smythe"/>
                <a:sym typeface="Smythe"/>
              </a:rPr>
              <a:t>February</a:t>
            </a:r>
          </a:p>
          <a:p>
            <a:pPr lvl="0" rtl="0" algn="ctr">
              <a:spcBef>
                <a:spcPts val="0"/>
              </a:spcBef>
              <a:buNone/>
            </a:pPr>
            <a:r>
              <a:rPr lang="en" sz="2400">
                <a:solidFill>
                  <a:srgbClr val="FF0000"/>
                </a:solidFill>
                <a:latin typeface="Smythe"/>
                <a:ea typeface="Smythe"/>
                <a:cs typeface="Smythe"/>
                <a:sym typeface="Smythe"/>
              </a:rPr>
              <a:t>2015</a:t>
            </a:r>
          </a:p>
        </p:txBody>
      </p:sp>
      <p:pic>
        <p:nvPicPr>
          <p:cNvPr id="34" name="Shape 34"/>
          <p:cNvPicPr preferRelativeResize="0"/>
          <p:nvPr/>
        </p:nvPicPr>
        <p:blipFill>
          <a:blip r:embed="rId3">
            <a:alphaModFix/>
          </a:blip>
          <a:stretch>
            <a:fillRect/>
          </a:stretch>
        </p:blipFill>
        <p:spPr>
          <a:xfrm>
            <a:off x="185124" y="375024"/>
            <a:ext cx="1807924" cy="1274149"/>
          </a:xfrm>
          <a:prstGeom prst="rect">
            <a:avLst/>
          </a:prstGeom>
          <a:noFill/>
          <a:ln>
            <a:noFill/>
          </a:ln>
        </p:spPr>
      </p:pic>
      <p:pic>
        <p:nvPicPr>
          <p:cNvPr id="35" name="Shape 35"/>
          <p:cNvPicPr preferRelativeResize="0"/>
          <p:nvPr/>
        </p:nvPicPr>
        <p:blipFill>
          <a:blip r:embed="rId4">
            <a:alphaModFix/>
          </a:blip>
          <a:stretch>
            <a:fillRect/>
          </a:stretch>
        </p:blipFill>
        <p:spPr>
          <a:xfrm>
            <a:off x="2185562" y="39950"/>
            <a:ext cx="4772875" cy="2145199"/>
          </a:xfrm>
          <a:prstGeom prst="rect">
            <a:avLst/>
          </a:prstGeom>
          <a:noFill/>
          <a:ln>
            <a:noFill/>
          </a:ln>
        </p:spPr>
      </p:pic>
      <p:pic>
        <p:nvPicPr>
          <p:cNvPr id="36" name="Shape 36"/>
          <p:cNvPicPr preferRelativeResize="0"/>
          <p:nvPr/>
        </p:nvPicPr>
        <p:blipFill>
          <a:blip r:embed="rId5">
            <a:alphaModFix/>
          </a:blip>
          <a:stretch>
            <a:fillRect/>
          </a:stretch>
        </p:blipFill>
        <p:spPr>
          <a:xfrm>
            <a:off x="7150975" y="211875"/>
            <a:ext cx="1373524" cy="18013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6000">
                <a:latin typeface="Smythe"/>
                <a:ea typeface="Smythe"/>
                <a:cs typeface="Smythe"/>
                <a:sym typeface="Smythe"/>
              </a:rPr>
              <a:t>Bibliography</a:t>
            </a:r>
          </a:p>
        </p:txBody>
      </p:sp>
      <p:sp>
        <p:nvSpPr>
          <p:cNvPr id="107" name="Shape 10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u="sng">
                <a:solidFill>
                  <a:srgbClr val="F3F3F3"/>
                </a:solidFill>
                <a:latin typeface="Smythe"/>
                <a:ea typeface="Smythe"/>
                <a:cs typeface="Smythe"/>
                <a:sym typeface="Smythe"/>
                <a:hlinkClick r:id="rId3"/>
              </a:rPr>
              <a:t>http://www.reshafim.org.il/ad/egypt/timelines/topics/medicine.htm</a:t>
            </a:r>
          </a:p>
          <a:p>
            <a:pPr rtl="0">
              <a:spcBef>
                <a:spcPts val="0"/>
              </a:spcBef>
              <a:buNone/>
            </a:pPr>
            <a:r>
              <a:t/>
            </a:r>
            <a:endParaRPr u="sng">
              <a:latin typeface="Smythe"/>
              <a:ea typeface="Smythe"/>
              <a:cs typeface="Smythe"/>
              <a:sym typeface="Smythe"/>
            </a:endParaRPr>
          </a:p>
          <a:p>
            <a:pPr rtl="0">
              <a:spcBef>
                <a:spcPts val="0"/>
              </a:spcBef>
              <a:buNone/>
            </a:pPr>
            <a:r>
              <a:rPr lang="en" u="sng">
                <a:solidFill>
                  <a:srgbClr val="FFFFFF"/>
                </a:solidFill>
                <a:latin typeface="Smythe"/>
                <a:ea typeface="Smythe"/>
                <a:cs typeface="Smythe"/>
                <a:sym typeface="Smythe"/>
                <a:hlinkClick r:id="rId4"/>
              </a:rPr>
              <a:t>http://www.wonderopolis.org</a:t>
            </a:r>
          </a:p>
          <a:p>
            <a:pPr rtl="0">
              <a:spcBef>
                <a:spcPts val="0"/>
              </a:spcBef>
              <a:buNone/>
            </a:pPr>
            <a:r>
              <a:t/>
            </a:r>
            <a:endParaRPr u="sng">
              <a:solidFill>
                <a:srgbClr val="FFFFFF"/>
              </a:solidFill>
              <a:latin typeface="Smythe"/>
              <a:ea typeface="Smythe"/>
              <a:cs typeface="Smythe"/>
              <a:sym typeface="Smythe"/>
            </a:endParaRPr>
          </a:p>
          <a:p>
            <a:pPr rtl="0">
              <a:spcBef>
                <a:spcPts val="0"/>
              </a:spcBef>
              <a:buNone/>
            </a:pPr>
            <a:r>
              <a:rPr lang="en" u="sng">
                <a:solidFill>
                  <a:srgbClr val="FFFFFF"/>
                </a:solidFill>
                <a:latin typeface="Smythe"/>
                <a:ea typeface="Smythe"/>
                <a:cs typeface="Smythe"/>
                <a:sym typeface="Smythe"/>
              </a:rPr>
              <a:t>World History Ancient Civilization by McDougal Littell</a:t>
            </a:r>
          </a:p>
          <a:p>
            <a:pPr rtl="0">
              <a:spcBef>
                <a:spcPts val="0"/>
              </a:spcBef>
              <a:buNone/>
            </a:pPr>
            <a:r>
              <a:t/>
            </a:r>
            <a:endParaRPr u="sng">
              <a:latin typeface="Smythe"/>
              <a:ea typeface="Smythe"/>
              <a:cs typeface="Smythe"/>
              <a:sym typeface="Smythe"/>
            </a:endParaRPr>
          </a:p>
          <a:p>
            <a:pPr>
              <a:spcBef>
                <a:spcPts val="0"/>
              </a:spcBef>
              <a:buNone/>
            </a:pPr>
            <a:r>
              <a:t/>
            </a:r>
            <a:endParaRPr u="sng">
              <a:latin typeface="Smythe"/>
              <a:ea typeface="Smythe"/>
              <a:cs typeface="Smythe"/>
              <a:sym typeface="Smythe"/>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FF9900"/>
              </a:buClr>
              <a:buSzPct val="100000"/>
              <a:buFont typeface="Arial"/>
              <a:buChar char="●"/>
            </a:pPr>
            <a:r>
              <a:rPr lang="en">
                <a:solidFill>
                  <a:srgbClr val="FF9900"/>
                </a:solidFill>
                <a:latin typeface="Smythe"/>
                <a:ea typeface="Smythe"/>
                <a:cs typeface="Smythe"/>
                <a:sym typeface="Smythe"/>
              </a:rPr>
              <a:t>The medicine was made in ancient egypt. </a:t>
            </a:r>
          </a:p>
          <a:p>
            <a:pPr indent="-419100" lvl="0" marL="457200" rtl="0">
              <a:spcBef>
                <a:spcPts val="0"/>
              </a:spcBef>
              <a:buClr>
                <a:srgbClr val="FF9900"/>
              </a:buClr>
              <a:buSzPct val="100000"/>
              <a:buFont typeface="Arial"/>
              <a:buChar char="●"/>
            </a:pPr>
            <a:r>
              <a:rPr lang="en">
                <a:solidFill>
                  <a:srgbClr val="FF9900"/>
                </a:solidFill>
                <a:latin typeface="Smythe"/>
                <a:ea typeface="Smythe"/>
                <a:cs typeface="Smythe"/>
                <a:sym typeface="Smythe"/>
              </a:rPr>
              <a:t>It was used to trade for better goods like wheat and oil. </a:t>
            </a:r>
          </a:p>
          <a:p>
            <a:pPr indent="-419100" lvl="0" marL="457200">
              <a:spcBef>
                <a:spcPts val="0"/>
              </a:spcBef>
              <a:buClr>
                <a:srgbClr val="FF9900"/>
              </a:buClr>
              <a:buSzPct val="100000"/>
              <a:buFont typeface="Arial"/>
              <a:buChar char="●"/>
            </a:pPr>
            <a:r>
              <a:rPr lang="en">
                <a:solidFill>
                  <a:srgbClr val="FF9900"/>
                </a:solidFill>
                <a:latin typeface="Smythe"/>
                <a:ea typeface="Smythe"/>
                <a:cs typeface="Smythe"/>
                <a:sym typeface="Smythe"/>
              </a:rPr>
              <a:t>They carried these things over foot and donkey or cow.</a:t>
            </a:r>
          </a:p>
        </p:txBody>
      </p:sp>
      <p:sp>
        <p:nvSpPr>
          <p:cNvPr id="42" name="Shape 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FF9900"/>
                </a:solidFill>
                <a:latin typeface="Smythe"/>
                <a:ea typeface="Smythe"/>
                <a:cs typeface="Smythe"/>
                <a:sym typeface="Smythe"/>
              </a:rPr>
              <a:t>The Use of Medicine in Ancient Egypt</a:t>
            </a:r>
          </a:p>
        </p:txBody>
      </p:sp>
      <p:pic>
        <p:nvPicPr>
          <p:cNvPr id="43" name="Shape 43"/>
          <p:cNvPicPr preferRelativeResize="0"/>
          <p:nvPr/>
        </p:nvPicPr>
        <p:blipFill>
          <a:blip r:embed="rId3">
            <a:alphaModFix/>
          </a:blip>
          <a:stretch>
            <a:fillRect/>
          </a:stretch>
        </p:blipFill>
        <p:spPr>
          <a:xfrm>
            <a:off x="457200" y="2846400"/>
            <a:ext cx="3269999" cy="2297099"/>
          </a:xfrm>
          <a:prstGeom prst="rect">
            <a:avLst/>
          </a:prstGeom>
          <a:noFill/>
          <a:ln>
            <a:noFill/>
          </a:ln>
        </p:spPr>
      </p:pic>
      <p:pic>
        <p:nvPicPr>
          <p:cNvPr id="44" name="Shape 44"/>
          <p:cNvPicPr preferRelativeResize="0"/>
          <p:nvPr/>
        </p:nvPicPr>
        <p:blipFill rotWithShape="1">
          <a:blip r:embed="rId4">
            <a:alphaModFix/>
          </a:blip>
          <a:srcRect b="0" l="0" r="-989" t="0"/>
          <a:stretch/>
        </p:blipFill>
        <p:spPr>
          <a:xfrm>
            <a:off x="4134775" y="2776475"/>
            <a:ext cx="4090167" cy="22971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FFFF00"/>
                </a:solidFill>
                <a:latin typeface="Smythe"/>
                <a:ea typeface="Smythe"/>
                <a:cs typeface="Smythe"/>
                <a:sym typeface="Smythe"/>
              </a:rPr>
              <a:t>Why they made medicine.</a:t>
            </a:r>
          </a:p>
        </p:txBody>
      </p:sp>
      <p:sp>
        <p:nvSpPr>
          <p:cNvPr id="50" name="Shape 5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FFFF00"/>
              </a:buClr>
              <a:buSzPct val="100000"/>
              <a:buFont typeface="Arial"/>
              <a:buChar char="●"/>
            </a:pPr>
            <a:r>
              <a:rPr lang="en">
                <a:solidFill>
                  <a:srgbClr val="FFFF00"/>
                </a:solidFill>
                <a:latin typeface="Smythe"/>
                <a:ea typeface="Smythe"/>
                <a:cs typeface="Smythe"/>
                <a:sym typeface="Smythe"/>
              </a:rPr>
              <a:t>They made a cure for sickness because a lot of people were getting sick. </a:t>
            </a:r>
          </a:p>
          <a:p>
            <a:pPr indent="-419100" lvl="0" marL="457200">
              <a:spcBef>
                <a:spcPts val="0"/>
              </a:spcBef>
              <a:buClr>
                <a:srgbClr val="FFFF00"/>
              </a:buClr>
              <a:buSzPct val="100000"/>
              <a:buFont typeface="Arial"/>
              <a:buChar char="●"/>
            </a:pPr>
            <a:r>
              <a:rPr lang="en">
                <a:solidFill>
                  <a:srgbClr val="FFFF00"/>
                </a:solidFill>
                <a:latin typeface="Smythe"/>
                <a:ea typeface="Smythe"/>
                <a:cs typeface="Smythe"/>
                <a:sym typeface="Smythe"/>
              </a:rPr>
              <a:t>They also made medicine because they believed that illnesses were caused by evil gods such as Ares and Hades.</a:t>
            </a:r>
          </a:p>
        </p:txBody>
      </p:sp>
      <p:pic>
        <p:nvPicPr>
          <p:cNvPr id="51" name="Shape 51"/>
          <p:cNvPicPr preferRelativeResize="0"/>
          <p:nvPr/>
        </p:nvPicPr>
        <p:blipFill>
          <a:blip r:embed="rId3">
            <a:alphaModFix/>
          </a:blip>
          <a:stretch>
            <a:fillRect/>
          </a:stretch>
        </p:blipFill>
        <p:spPr>
          <a:xfrm>
            <a:off x="828950" y="3302975"/>
            <a:ext cx="1148550" cy="1732075"/>
          </a:xfrm>
          <a:prstGeom prst="rect">
            <a:avLst/>
          </a:prstGeom>
          <a:noFill/>
          <a:ln>
            <a:noFill/>
          </a:ln>
        </p:spPr>
      </p:pic>
      <p:pic>
        <p:nvPicPr>
          <p:cNvPr id="52" name="Shape 52"/>
          <p:cNvPicPr preferRelativeResize="0"/>
          <p:nvPr/>
        </p:nvPicPr>
        <p:blipFill>
          <a:blip r:embed="rId4">
            <a:alphaModFix/>
          </a:blip>
          <a:stretch>
            <a:fillRect/>
          </a:stretch>
        </p:blipFill>
        <p:spPr>
          <a:xfrm>
            <a:off x="5991963" y="3224775"/>
            <a:ext cx="2694835" cy="1810274"/>
          </a:xfrm>
          <a:prstGeom prst="rect">
            <a:avLst/>
          </a:prstGeom>
          <a:noFill/>
          <a:ln>
            <a:noFill/>
          </a:ln>
        </p:spPr>
      </p:pic>
      <p:pic>
        <p:nvPicPr>
          <p:cNvPr id="53" name="Shape 53"/>
          <p:cNvPicPr preferRelativeResize="0"/>
          <p:nvPr/>
        </p:nvPicPr>
        <p:blipFill>
          <a:blip r:embed="rId5">
            <a:alphaModFix/>
          </a:blip>
          <a:stretch>
            <a:fillRect/>
          </a:stretch>
        </p:blipFill>
        <p:spPr>
          <a:xfrm>
            <a:off x="2966247" y="3224775"/>
            <a:ext cx="1822275" cy="18102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00FF00"/>
                </a:solidFill>
                <a:latin typeface="Smythe"/>
                <a:ea typeface="Smythe"/>
                <a:cs typeface="Smythe"/>
                <a:sym typeface="Smythe"/>
              </a:rPr>
              <a:t>What They Used For Medicine</a:t>
            </a:r>
          </a:p>
        </p:txBody>
      </p:sp>
      <p:sp>
        <p:nvSpPr>
          <p:cNvPr id="59" name="Shape 59"/>
          <p:cNvSpPr txBox="1"/>
          <p:nvPr>
            <p:ph idx="1" type="body"/>
          </p:nvPr>
        </p:nvSpPr>
        <p:spPr>
          <a:xfrm>
            <a:off x="457200" y="1200150"/>
            <a:ext cx="8229600" cy="3725699"/>
          </a:xfrm>
          <a:prstGeom prst="rect">
            <a:avLst/>
          </a:prstGeom>
        </p:spPr>
        <p:txBody>
          <a:bodyPr anchorCtr="0" anchor="t" bIns="91425" lIns="91425" rIns="91425" tIns="91425">
            <a:noAutofit/>
          </a:bodyPr>
          <a:lstStyle/>
          <a:p>
            <a:pPr lvl="0" marR="0" rtl="0" algn="l">
              <a:lnSpc>
                <a:spcPct val="100000"/>
              </a:lnSpc>
              <a:spcBef>
                <a:spcPts val="600"/>
              </a:spcBef>
              <a:spcAft>
                <a:spcPts val="0"/>
              </a:spcAft>
              <a:buNone/>
            </a:pPr>
            <a:r>
              <a:rPr lang="en">
                <a:solidFill>
                  <a:srgbClr val="00FF00"/>
                </a:solidFill>
                <a:latin typeface="Smythe"/>
                <a:ea typeface="Smythe"/>
                <a:cs typeface="Smythe"/>
                <a:sym typeface="Smythe"/>
              </a:rPr>
              <a:t>They actually used food and seeds for their medicine. They just either grinded them up and rubbed it on the wound or they ate the food.</a:t>
            </a:r>
          </a:p>
          <a:p>
            <a:pPr lvl="0">
              <a:spcBef>
                <a:spcPts val="0"/>
              </a:spcBef>
              <a:buNone/>
            </a:pPr>
            <a:r>
              <a:t/>
            </a:r>
            <a:endParaRPr>
              <a:solidFill>
                <a:srgbClr val="FF9900"/>
              </a:solidFill>
              <a:latin typeface="Smythe"/>
              <a:ea typeface="Smythe"/>
              <a:cs typeface="Smythe"/>
              <a:sym typeface="Smythe"/>
            </a:endParaRPr>
          </a:p>
        </p:txBody>
      </p:sp>
      <p:sp>
        <p:nvSpPr>
          <p:cNvPr id="60" name="Shape 60"/>
          <p:cNvSpPr txBox="1"/>
          <p:nvPr/>
        </p:nvSpPr>
        <p:spPr>
          <a:xfrm>
            <a:off x="569275" y="2406975"/>
            <a:ext cx="4125900" cy="1917599"/>
          </a:xfrm>
          <a:prstGeom prst="rect">
            <a:avLst/>
          </a:prstGeom>
          <a:noFill/>
          <a:ln>
            <a:noFill/>
          </a:ln>
        </p:spPr>
        <p:txBody>
          <a:bodyPr anchorCtr="0" anchor="t" bIns="91425" lIns="91425" rIns="91425" tIns="91425">
            <a:noAutofit/>
          </a:bodyPr>
          <a:lstStyle/>
          <a:p>
            <a:pPr lvl="0" rtl="0">
              <a:spcBef>
                <a:spcPts val="0"/>
              </a:spcBef>
              <a:buNone/>
            </a:pPr>
            <a:r>
              <a:t/>
            </a:r>
            <a:endParaRPr sz="1800">
              <a:solidFill>
                <a:srgbClr val="00FF00"/>
              </a:solidFill>
            </a:endParaRP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Asthma:  Garlic</a:t>
            </a: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Stomach Aches:  Onions</a:t>
            </a: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Common Cold:  Milk from mother of baby boy</a:t>
            </a:r>
          </a:p>
          <a:p>
            <a:pPr lvl="0">
              <a:spcBef>
                <a:spcPts val="0"/>
              </a:spcBef>
              <a:buNone/>
            </a:pPr>
            <a:r>
              <a:t/>
            </a:r>
            <a:endParaRPr sz="2400">
              <a:solidFill>
                <a:srgbClr val="00FF00"/>
              </a:solidFill>
              <a:latin typeface="Smythe"/>
              <a:ea typeface="Smythe"/>
              <a:cs typeface="Smythe"/>
              <a:sym typeface="Smythe"/>
            </a:endParaRPr>
          </a:p>
        </p:txBody>
      </p:sp>
      <p:sp>
        <p:nvSpPr>
          <p:cNvPr id="61" name="Shape 61"/>
          <p:cNvSpPr txBox="1"/>
          <p:nvPr/>
        </p:nvSpPr>
        <p:spPr>
          <a:xfrm>
            <a:off x="4833900" y="2406975"/>
            <a:ext cx="4125900" cy="1917599"/>
          </a:xfrm>
          <a:prstGeom prst="rect">
            <a:avLst/>
          </a:prstGeom>
          <a:noFill/>
          <a:ln>
            <a:noFill/>
          </a:ln>
        </p:spPr>
        <p:txBody>
          <a:bodyPr anchorCtr="0" anchor="t" bIns="91425" lIns="91425" rIns="91425" tIns="91425">
            <a:noAutofit/>
          </a:bodyPr>
          <a:lstStyle/>
          <a:p>
            <a:pPr rtl="0">
              <a:spcBef>
                <a:spcPts val="0"/>
              </a:spcBef>
              <a:buNone/>
            </a:pPr>
            <a:r>
              <a:t/>
            </a:r>
            <a:endParaRPr sz="2400">
              <a:solidFill>
                <a:srgbClr val="00FF00"/>
              </a:solidFill>
              <a:latin typeface="Smythe"/>
              <a:ea typeface="Smythe"/>
              <a:cs typeface="Smythe"/>
              <a:sym typeface="Smythe"/>
            </a:endParaRP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Wound Healing: Honey</a:t>
            </a: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Burns: Acacia Seeds</a:t>
            </a:r>
          </a:p>
          <a:p>
            <a:pPr indent="-381000" lvl="0" marL="457200" rtl="0">
              <a:spcBef>
                <a:spcPts val="0"/>
              </a:spcBef>
              <a:buClr>
                <a:srgbClr val="00FF00"/>
              </a:buClr>
              <a:buSzPct val="100000"/>
              <a:buFont typeface="Smythe"/>
              <a:buChar char="●"/>
            </a:pPr>
            <a:r>
              <a:rPr lang="en" sz="2400">
                <a:solidFill>
                  <a:srgbClr val="00FF00"/>
                </a:solidFill>
                <a:latin typeface="Smythe"/>
                <a:ea typeface="Smythe"/>
                <a:cs typeface="Smythe"/>
                <a:sym typeface="Smythe"/>
              </a:rPr>
              <a:t>Hair Loss: Henna Seeds</a:t>
            </a:r>
          </a:p>
        </p:txBody>
      </p:sp>
      <p:sp>
        <p:nvSpPr>
          <p:cNvPr id="62" name="Shape 62"/>
          <p:cNvSpPr txBox="1"/>
          <p:nvPr/>
        </p:nvSpPr>
        <p:spPr>
          <a:xfrm>
            <a:off x="3174950" y="4574225"/>
            <a:ext cx="2378099" cy="491400"/>
          </a:xfrm>
          <a:prstGeom prst="rect">
            <a:avLst/>
          </a:prstGeom>
          <a:noFill/>
          <a:ln>
            <a:noFill/>
          </a:ln>
        </p:spPr>
        <p:txBody>
          <a:bodyPr anchorCtr="0" anchor="t" bIns="91425" lIns="91425" rIns="91425" tIns="91425">
            <a:noAutofit/>
          </a:bodyPr>
          <a:lstStyle/>
          <a:p>
            <a:pPr algn="ctr">
              <a:spcBef>
                <a:spcPts val="0"/>
              </a:spcBef>
              <a:buNone/>
            </a:pPr>
            <a:r>
              <a:rPr lang="en" sz="2400">
                <a:solidFill>
                  <a:srgbClr val="00FF00"/>
                </a:solidFill>
                <a:latin typeface="Smythe"/>
                <a:ea typeface="Smythe"/>
                <a:cs typeface="Smythe"/>
                <a:sym typeface="Smythe"/>
              </a:rPr>
              <a:t>E.T.C</a:t>
            </a:r>
          </a:p>
        </p:txBody>
      </p:sp>
      <p:pic>
        <p:nvPicPr>
          <p:cNvPr id="63" name="Shape 63"/>
          <p:cNvPicPr preferRelativeResize="0"/>
          <p:nvPr/>
        </p:nvPicPr>
        <p:blipFill>
          <a:blip r:embed="rId3">
            <a:alphaModFix/>
          </a:blip>
          <a:stretch>
            <a:fillRect/>
          </a:stretch>
        </p:blipFill>
        <p:spPr>
          <a:xfrm>
            <a:off x="6442625" y="-49950"/>
            <a:ext cx="2244175" cy="14933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0000FF"/>
                </a:solidFill>
                <a:latin typeface="Smythe"/>
                <a:ea typeface="Smythe"/>
                <a:cs typeface="Smythe"/>
                <a:sym typeface="Smythe"/>
              </a:rPr>
              <a:t>Images</a:t>
            </a:r>
          </a:p>
        </p:txBody>
      </p:sp>
      <p:sp>
        <p:nvSpPr>
          <p:cNvPr id="69" name="Shape 69"/>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solidFill>
                <a:srgbClr val="0000FF"/>
              </a:solidFill>
              <a:latin typeface="Smythe"/>
              <a:ea typeface="Smythe"/>
              <a:cs typeface="Smythe"/>
              <a:sym typeface="Smythe"/>
            </a:endParaRPr>
          </a:p>
        </p:txBody>
      </p:sp>
      <p:pic>
        <p:nvPicPr>
          <p:cNvPr id="70" name="Shape 70"/>
          <p:cNvPicPr preferRelativeResize="0"/>
          <p:nvPr/>
        </p:nvPicPr>
        <p:blipFill>
          <a:blip r:embed="rId3">
            <a:alphaModFix/>
          </a:blip>
          <a:stretch>
            <a:fillRect/>
          </a:stretch>
        </p:blipFill>
        <p:spPr>
          <a:xfrm>
            <a:off x="529350" y="1298350"/>
            <a:ext cx="2628900" cy="1743075"/>
          </a:xfrm>
          <a:prstGeom prst="rect">
            <a:avLst/>
          </a:prstGeom>
          <a:noFill/>
          <a:ln>
            <a:noFill/>
          </a:ln>
        </p:spPr>
      </p:pic>
      <p:pic>
        <p:nvPicPr>
          <p:cNvPr id="71" name="Shape 71"/>
          <p:cNvPicPr preferRelativeResize="0"/>
          <p:nvPr/>
        </p:nvPicPr>
        <p:blipFill>
          <a:blip r:embed="rId4">
            <a:alphaModFix/>
          </a:blip>
          <a:stretch>
            <a:fillRect/>
          </a:stretch>
        </p:blipFill>
        <p:spPr>
          <a:xfrm>
            <a:off x="5614475" y="1326925"/>
            <a:ext cx="2974774" cy="3487000"/>
          </a:xfrm>
          <a:prstGeom prst="rect">
            <a:avLst/>
          </a:prstGeom>
          <a:noFill/>
          <a:ln>
            <a:noFill/>
          </a:ln>
        </p:spPr>
      </p:pic>
      <p:pic>
        <p:nvPicPr>
          <p:cNvPr id="72" name="Shape 72"/>
          <p:cNvPicPr preferRelativeResize="0"/>
          <p:nvPr/>
        </p:nvPicPr>
        <p:blipFill>
          <a:blip r:embed="rId5">
            <a:alphaModFix/>
          </a:blip>
          <a:stretch>
            <a:fillRect/>
          </a:stretch>
        </p:blipFill>
        <p:spPr>
          <a:xfrm>
            <a:off x="3295850" y="2646650"/>
            <a:ext cx="2154162" cy="2167274"/>
          </a:xfrm>
          <a:prstGeom prst="rect">
            <a:avLst/>
          </a:prstGeom>
          <a:noFill/>
          <a:ln>
            <a:noFill/>
          </a:ln>
        </p:spPr>
      </p:pic>
      <p:pic>
        <p:nvPicPr>
          <p:cNvPr id="73" name="Shape 73"/>
          <p:cNvPicPr preferRelativeResize="0"/>
          <p:nvPr/>
        </p:nvPicPr>
        <p:blipFill>
          <a:blip r:embed="rId6">
            <a:alphaModFix/>
          </a:blip>
          <a:stretch>
            <a:fillRect/>
          </a:stretch>
        </p:blipFill>
        <p:spPr>
          <a:xfrm>
            <a:off x="689125" y="3166000"/>
            <a:ext cx="2278013" cy="1647924"/>
          </a:xfrm>
          <a:prstGeom prst="rect">
            <a:avLst/>
          </a:prstGeom>
          <a:noFill/>
          <a:ln>
            <a:noFill/>
          </a:ln>
        </p:spPr>
      </p:pic>
      <p:pic>
        <p:nvPicPr>
          <p:cNvPr id="74" name="Shape 74"/>
          <p:cNvPicPr preferRelativeResize="0"/>
          <p:nvPr/>
        </p:nvPicPr>
        <p:blipFill>
          <a:blip r:embed="rId7">
            <a:alphaModFix/>
          </a:blip>
          <a:stretch>
            <a:fillRect/>
          </a:stretch>
        </p:blipFill>
        <p:spPr>
          <a:xfrm>
            <a:off x="3514275" y="1326925"/>
            <a:ext cx="1744174" cy="1221575"/>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1000"/>
                                        <p:tgtEl>
                                          <p:spTgt spid="68"/>
                                        </p:tgtEl>
                                        <p:attrNameLst>
                                          <p:attrName>ppt_w</p:attrName>
                                        </p:attrNameLst>
                                      </p:cBhvr>
                                      <p:tavLst>
                                        <p:tav fmla="" tm="0">
                                          <p:val>
                                            <p:strVal val="0"/>
                                          </p:val>
                                        </p:tav>
                                        <p:tav fmla="" tm="100000">
                                          <p:val>
                                            <p:strVal val="#ppt_w"/>
                                          </p:val>
                                        </p:tav>
                                      </p:tavLst>
                                    </p:anim>
                                    <p:anim calcmode="lin" valueType="num">
                                      <p:cBhvr additive="base">
                                        <p:cTn dur="1000"/>
                                        <p:tgtEl>
                                          <p:spTgt spid="68"/>
                                        </p:tgtEl>
                                        <p:attrNameLst>
                                          <p:attrName>ppt_h</p:attrName>
                                        </p:attrNameLst>
                                      </p:cBhvr>
                                      <p:tavLst>
                                        <p:tav fmla="" tm="0">
                                          <p:val>
                                            <p:strVal val="0"/>
                                          </p:val>
                                        </p:tav>
                                        <p:tav fmla="" tm="100000">
                                          <p:val>
                                            <p:strVal val="#ppt_h"/>
                                          </p:val>
                                        </p:tav>
                                      </p:tavLst>
                                    </p:anim>
                                  </p:childTnLst>
                                </p:cTn>
                              </p:par>
                            </p:childTnLst>
                          </p:cTn>
                        </p:par>
                        <p:par>
                          <p:cTn fill="hold">
                            <p:stCondLst>
                              <p:cond delay="1000"/>
                            </p:stCondLst>
                            <p:childTnLst>
                              <p:par>
                                <p:cTn fill="hold" nodeType="afterEffect" presetClass="emph" presetID="8" presetSubtype="0">
                                  <p:stCondLst>
                                    <p:cond delay="0"/>
                                  </p:stCondLst>
                                  <p:childTnLst>
                                    <p:animRot by="-21600000">
                                      <p:cBhvr>
                                        <p:cTn dur="1000" fill="hold"/>
                                        <p:tgtEl>
                                          <p:spTgt spid="70"/>
                                        </p:tgtEl>
                                        <p:attrNameLst>
                                          <p:attrName>r</p:attrName>
                                        </p:attrNameLst>
                                      </p:cBhvr>
                                    </p:animRot>
                                  </p:childTnLst>
                                </p:cTn>
                              </p:par>
                            </p:childTnLst>
                          </p:cTn>
                        </p:par>
                        <p:par>
                          <p:cTn fill="hold">
                            <p:stCondLst>
                              <p:cond delay="2000"/>
                            </p:stCondLst>
                            <p:childTnLst>
                              <p:par>
                                <p:cTn fill="hold" nodeType="afterEffect" presetClass="emph" presetID="8" presetSubtype="0">
                                  <p:stCondLst>
                                    <p:cond delay="0"/>
                                  </p:stCondLst>
                                  <p:childTnLst>
                                    <p:animRot by="-21600000">
                                      <p:cBhvr>
                                        <p:cTn dur="1000" fill="hold"/>
                                        <p:tgtEl>
                                          <p:spTgt spid="71"/>
                                        </p:tgtEl>
                                        <p:attrNameLst>
                                          <p:attrName>r</p:attrName>
                                        </p:attrNameLst>
                                      </p:cBhvr>
                                    </p:animRot>
                                  </p:childTnLst>
                                </p:cTn>
                              </p:par>
                            </p:childTnLst>
                          </p:cTn>
                        </p:par>
                        <p:par>
                          <p:cTn fill="hold">
                            <p:stCondLst>
                              <p:cond delay="3000"/>
                            </p:stCondLst>
                            <p:childTnLst>
                              <p:par>
                                <p:cTn fill="hold" nodeType="afterEffect" presetClass="emph" presetID="8" presetSubtype="0">
                                  <p:stCondLst>
                                    <p:cond delay="0"/>
                                  </p:stCondLst>
                                  <p:childTnLst>
                                    <p:animRot by="-21600000">
                                      <p:cBhvr>
                                        <p:cTn dur="1000" fill="hold"/>
                                        <p:tgtEl>
                                          <p:spTgt spid="73"/>
                                        </p:tgtEl>
                                        <p:attrNameLst>
                                          <p:attrName>r</p:attrName>
                                        </p:attrNameLst>
                                      </p:cBhvr>
                                    </p:animRot>
                                  </p:childTnLst>
                                </p:cTn>
                              </p:par>
                            </p:childTnLst>
                          </p:cTn>
                        </p:par>
                        <p:par>
                          <p:cTn fill="hold">
                            <p:stCondLst>
                              <p:cond delay="4000"/>
                            </p:stCondLst>
                            <p:childTnLst>
                              <p:par>
                                <p:cTn fill="hold" nodeType="afterEffect" presetClass="emph" presetID="8" presetSubtype="0">
                                  <p:stCondLst>
                                    <p:cond delay="0"/>
                                  </p:stCondLst>
                                  <p:childTnLst>
                                    <p:animRot by="-21600000">
                                      <p:cBhvr>
                                        <p:cTn dur="1000" fill="hold"/>
                                        <p:tgtEl>
                                          <p:spTgt spid="74"/>
                                        </p:tgtEl>
                                        <p:attrNameLst>
                                          <p:attrName>r</p:attrName>
                                        </p:attrNameLst>
                                      </p:cBhvr>
                                    </p:animRot>
                                  </p:childTnLst>
                                </p:cTn>
                              </p:par>
                            </p:childTnLst>
                          </p:cTn>
                        </p:par>
                        <p:par>
                          <p:cTn fill="hold">
                            <p:stCondLst>
                              <p:cond delay="5000"/>
                            </p:stCondLst>
                            <p:childTnLst>
                              <p:par>
                                <p:cTn fill="hold" nodeType="afterEffect" presetClass="emph" presetID="8" presetSubtype="0">
                                  <p:stCondLst>
                                    <p:cond delay="0"/>
                                  </p:stCondLst>
                                  <p:childTnLst>
                                    <p:animRot by="-21600000">
                                      <p:cBhvr>
                                        <p:cTn dur="1000" fill="hold"/>
                                        <p:tgtEl>
                                          <p:spTgt spid="72"/>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57200" y="205978"/>
            <a:ext cx="8229600" cy="857400"/>
          </a:xfrm>
          <a:prstGeom prst="rect">
            <a:avLst/>
          </a:prstGeom>
          <a:solidFill>
            <a:srgbClr val="000000"/>
          </a:solidFill>
        </p:spPr>
        <p:txBody>
          <a:bodyPr anchorCtr="0" anchor="b" bIns="91425" lIns="91425" rIns="91425" tIns="91425">
            <a:noAutofit/>
          </a:bodyPr>
          <a:lstStyle/>
          <a:p>
            <a:pPr>
              <a:spcBef>
                <a:spcPts val="0"/>
              </a:spcBef>
              <a:buNone/>
            </a:pPr>
            <a:r>
              <a:rPr lang="en" sz="4800">
                <a:solidFill>
                  <a:srgbClr val="9900FF"/>
                </a:solidFill>
                <a:latin typeface="Smythe"/>
                <a:ea typeface="Smythe"/>
                <a:cs typeface="Smythe"/>
                <a:sym typeface="Smythe"/>
              </a:rPr>
              <a:t>Then v.s. Today</a:t>
            </a:r>
          </a:p>
        </p:txBody>
      </p:sp>
      <p:sp>
        <p:nvSpPr>
          <p:cNvPr id="80" name="Shape 80"/>
          <p:cNvSpPr txBox="1"/>
          <p:nvPr>
            <p:ph idx="1" type="body"/>
          </p:nvPr>
        </p:nvSpPr>
        <p:spPr>
          <a:xfrm>
            <a:off x="457200" y="1200150"/>
            <a:ext cx="4007100" cy="3725699"/>
          </a:xfrm>
          <a:prstGeom prst="rect">
            <a:avLst/>
          </a:prstGeom>
        </p:spPr>
        <p:txBody>
          <a:bodyPr anchorCtr="0" anchor="t" bIns="91425" lIns="91425" rIns="91425" tIns="91425">
            <a:noAutofit/>
          </a:bodyPr>
          <a:lstStyle/>
          <a:p>
            <a:pPr rtl="0">
              <a:spcBef>
                <a:spcPts val="0"/>
              </a:spcBef>
              <a:buNone/>
            </a:pPr>
            <a:r>
              <a:rPr lang="en">
                <a:solidFill>
                  <a:srgbClr val="9900FF"/>
                </a:solidFill>
                <a:latin typeface="Smythe"/>
                <a:ea typeface="Smythe"/>
                <a:cs typeface="Smythe"/>
                <a:sym typeface="Smythe"/>
              </a:rPr>
              <a:t> The common cold:</a:t>
            </a:r>
          </a:p>
          <a:p>
            <a:pPr rtl="0">
              <a:spcBef>
                <a:spcPts val="0"/>
              </a:spcBef>
              <a:buNone/>
            </a:pPr>
            <a:r>
              <a:rPr lang="en">
                <a:solidFill>
                  <a:srgbClr val="9900FF"/>
                </a:solidFill>
                <a:latin typeface="Smythe"/>
                <a:ea typeface="Smythe"/>
                <a:cs typeface="Smythe"/>
                <a:sym typeface="Smythe"/>
              </a:rPr>
              <a:t>Then- Did not make very sick; cough, headache, and e.t.c.</a:t>
            </a:r>
          </a:p>
          <a:p>
            <a:pPr rtl="0">
              <a:spcBef>
                <a:spcPts val="0"/>
              </a:spcBef>
              <a:buNone/>
            </a:pPr>
            <a:r>
              <a:t/>
            </a:r>
            <a:endParaRPr>
              <a:solidFill>
                <a:srgbClr val="9900FF"/>
              </a:solidFill>
              <a:latin typeface="Smythe"/>
              <a:ea typeface="Smythe"/>
              <a:cs typeface="Smythe"/>
              <a:sym typeface="Smythe"/>
            </a:endParaRPr>
          </a:p>
          <a:p>
            <a:pPr indent="0" marL="0" rtl="0">
              <a:spcBef>
                <a:spcPts val="0"/>
              </a:spcBef>
              <a:buNone/>
            </a:pPr>
            <a:r>
              <a:rPr lang="en">
                <a:solidFill>
                  <a:srgbClr val="9900FF"/>
                </a:solidFill>
                <a:latin typeface="Smythe"/>
                <a:ea typeface="Smythe"/>
                <a:cs typeface="Smythe"/>
                <a:sym typeface="Smythe"/>
              </a:rPr>
              <a:t>Now- Did not make major effects; cough, headache, and   </a:t>
            </a:r>
          </a:p>
          <a:p>
            <a:pPr indent="0" marL="0" rtl="0">
              <a:spcBef>
                <a:spcPts val="0"/>
              </a:spcBef>
              <a:buNone/>
            </a:pPr>
            <a:r>
              <a:rPr lang="en">
                <a:solidFill>
                  <a:srgbClr val="9900FF"/>
                </a:solidFill>
                <a:latin typeface="Smythe"/>
                <a:ea typeface="Smythe"/>
                <a:cs typeface="Smythe"/>
                <a:sym typeface="Smythe"/>
              </a:rPr>
              <a:t>                     e.t.c.                 </a:t>
            </a:r>
          </a:p>
        </p:txBody>
      </p:sp>
      <p:sp>
        <p:nvSpPr>
          <p:cNvPr id="81" name="Shape 81"/>
          <p:cNvSpPr txBox="1"/>
          <p:nvPr/>
        </p:nvSpPr>
        <p:spPr>
          <a:xfrm>
            <a:off x="4781750" y="1200150"/>
            <a:ext cx="4007100" cy="3725699"/>
          </a:xfrm>
          <a:prstGeom prst="rect">
            <a:avLst/>
          </a:prstGeom>
          <a:noFill/>
          <a:ln>
            <a:noFill/>
          </a:ln>
        </p:spPr>
        <p:txBody>
          <a:bodyPr anchorCtr="0" anchor="t" bIns="91425" lIns="91425" rIns="91425" tIns="91425">
            <a:noAutofit/>
          </a:bodyPr>
          <a:lstStyle/>
          <a:p>
            <a:pPr>
              <a:spcBef>
                <a:spcPts val="0"/>
              </a:spcBef>
              <a:buNone/>
            </a:pPr>
            <a:r>
              <a:rPr lang="en" sz="3000">
                <a:solidFill>
                  <a:srgbClr val="9900FF"/>
                </a:solidFill>
                <a:latin typeface="Smythe"/>
                <a:ea typeface="Smythe"/>
                <a:cs typeface="Smythe"/>
                <a:sym typeface="Smythe"/>
              </a:rPr>
              <a:t>Like the cold, not much have changed in the sicknesses. The only thing that really changed in this situation was the cure for the sickness.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FF00FF"/>
                </a:solidFill>
                <a:latin typeface="Smythe"/>
                <a:ea typeface="Smythe"/>
                <a:cs typeface="Smythe"/>
                <a:sym typeface="Smythe"/>
              </a:rPr>
              <a:t>The cost Then v.s. Today</a:t>
            </a:r>
          </a:p>
        </p:txBody>
      </p:sp>
      <p:sp>
        <p:nvSpPr>
          <p:cNvPr id="87" name="Shape 87"/>
          <p:cNvSpPr txBox="1"/>
          <p:nvPr>
            <p:ph idx="1" type="body"/>
          </p:nvPr>
        </p:nvSpPr>
        <p:spPr>
          <a:xfrm>
            <a:off x="457200" y="1200150"/>
            <a:ext cx="8229600" cy="3725699"/>
          </a:xfrm>
          <a:prstGeom prst="rect">
            <a:avLst/>
          </a:prstGeom>
          <a:solidFill>
            <a:srgbClr val="000000"/>
          </a:solidFill>
        </p:spPr>
        <p:txBody>
          <a:bodyPr anchorCtr="0" anchor="t" bIns="91425" lIns="91425" rIns="91425" tIns="91425">
            <a:noAutofit/>
          </a:bodyPr>
          <a:lstStyle/>
          <a:p>
            <a:pPr indent="-419100" lvl="0" marL="457200" rtl="0">
              <a:spcBef>
                <a:spcPts val="0"/>
              </a:spcBef>
              <a:buClr>
                <a:srgbClr val="FF00FF"/>
              </a:buClr>
              <a:buSzPct val="100000"/>
              <a:buFont typeface="Arial"/>
              <a:buChar char="●"/>
            </a:pPr>
            <a:r>
              <a:rPr lang="en">
                <a:solidFill>
                  <a:srgbClr val="FF00FF"/>
                </a:solidFill>
                <a:latin typeface="Smythe"/>
                <a:ea typeface="Smythe"/>
                <a:cs typeface="Smythe"/>
                <a:sym typeface="Smythe"/>
              </a:rPr>
              <a:t>Back then, the medicine was worth wheat and goods for survival instinct and to keep people fed.</a:t>
            </a:r>
          </a:p>
          <a:p>
            <a:pPr indent="-419100" lvl="0" marL="457200" rtl="0">
              <a:spcBef>
                <a:spcPts val="0"/>
              </a:spcBef>
              <a:buClr>
                <a:srgbClr val="FF00FF"/>
              </a:buClr>
              <a:buSzPct val="100000"/>
              <a:buFont typeface="Arial"/>
              <a:buChar char="●"/>
            </a:pPr>
            <a:r>
              <a:rPr lang="en">
                <a:solidFill>
                  <a:srgbClr val="FF00FF"/>
                </a:solidFill>
                <a:latin typeface="Smythe"/>
                <a:ea typeface="Smythe"/>
                <a:cs typeface="Smythe"/>
                <a:sym typeface="Smythe"/>
              </a:rPr>
              <a:t>Now the medicine is a multi billion dollar market.</a:t>
            </a:r>
          </a:p>
          <a:p>
            <a:pPr rtl="0">
              <a:spcBef>
                <a:spcPts val="0"/>
              </a:spcBef>
              <a:buNone/>
            </a:pPr>
            <a:r>
              <a:t/>
            </a:r>
            <a:endParaRPr>
              <a:solidFill>
                <a:srgbClr val="FF00FF"/>
              </a:solidFill>
              <a:latin typeface="Smythe"/>
              <a:ea typeface="Smythe"/>
              <a:cs typeface="Smythe"/>
              <a:sym typeface="Smythe"/>
            </a:endParaRPr>
          </a:p>
          <a:p>
            <a:pPr rtl="0">
              <a:spcBef>
                <a:spcPts val="0"/>
              </a:spcBef>
              <a:buNone/>
            </a:pPr>
            <a:r>
              <a:rPr lang="en">
                <a:solidFill>
                  <a:srgbClr val="FF00FF"/>
                </a:solidFill>
                <a:latin typeface="Smythe"/>
                <a:ea typeface="Smythe"/>
                <a:cs typeface="Smythe"/>
                <a:sym typeface="Smythe"/>
              </a:rPr>
              <a:t>                                                         V.S.   </a:t>
            </a:r>
          </a:p>
          <a:p>
            <a:pPr rtl="0">
              <a:spcBef>
                <a:spcPts val="0"/>
              </a:spcBef>
              <a:buNone/>
            </a:pPr>
            <a:r>
              <a:t/>
            </a:r>
            <a:endParaRPr>
              <a:solidFill>
                <a:srgbClr val="FF00FF"/>
              </a:solidFill>
              <a:latin typeface="Smythe"/>
              <a:ea typeface="Smythe"/>
              <a:cs typeface="Smythe"/>
              <a:sym typeface="Smythe"/>
            </a:endParaRPr>
          </a:p>
          <a:p>
            <a:pPr rtl="0">
              <a:spcBef>
                <a:spcPts val="0"/>
              </a:spcBef>
              <a:buNone/>
            </a:pPr>
            <a:r>
              <a:t/>
            </a:r>
            <a:endParaRPr sz="1100">
              <a:solidFill>
                <a:srgbClr val="FF00FF"/>
              </a:solidFill>
              <a:latin typeface="Smythe"/>
              <a:ea typeface="Smythe"/>
              <a:cs typeface="Smythe"/>
              <a:sym typeface="Smythe"/>
            </a:endParaRPr>
          </a:p>
          <a:p>
            <a:pPr lvl="0">
              <a:spcBef>
                <a:spcPts val="0"/>
              </a:spcBef>
              <a:buNone/>
            </a:pPr>
            <a:r>
              <a:rPr lang="en" sz="1100">
                <a:solidFill>
                  <a:srgbClr val="FF00FF"/>
                </a:solidFill>
                <a:latin typeface="Smythe"/>
                <a:ea typeface="Smythe"/>
                <a:cs typeface="Smythe"/>
                <a:sym typeface="Smythe"/>
              </a:rPr>
              <a:t>                                                                                                    Then                                                                                                                         Now</a:t>
            </a:r>
          </a:p>
        </p:txBody>
      </p:sp>
      <p:pic>
        <p:nvPicPr>
          <p:cNvPr id="88" name="Shape 88"/>
          <p:cNvPicPr preferRelativeResize="0"/>
          <p:nvPr/>
        </p:nvPicPr>
        <p:blipFill>
          <a:blip r:embed="rId3">
            <a:alphaModFix/>
          </a:blip>
          <a:stretch>
            <a:fillRect/>
          </a:stretch>
        </p:blipFill>
        <p:spPr>
          <a:xfrm>
            <a:off x="2117325" y="2866375"/>
            <a:ext cx="1323975" cy="1790700"/>
          </a:xfrm>
          <a:prstGeom prst="rect">
            <a:avLst/>
          </a:prstGeom>
          <a:noFill/>
          <a:ln>
            <a:noFill/>
          </a:ln>
        </p:spPr>
      </p:pic>
      <p:pic>
        <p:nvPicPr>
          <p:cNvPr id="89" name="Shape 89"/>
          <p:cNvPicPr preferRelativeResize="0"/>
          <p:nvPr/>
        </p:nvPicPr>
        <p:blipFill>
          <a:blip r:embed="rId4">
            <a:alphaModFix/>
          </a:blip>
          <a:stretch>
            <a:fillRect/>
          </a:stretch>
        </p:blipFill>
        <p:spPr>
          <a:xfrm>
            <a:off x="4334525" y="2816425"/>
            <a:ext cx="2619375" cy="174307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FF0000"/>
                </a:solidFill>
                <a:latin typeface="Smythe"/>
                <a:ea typeface="Smythe"/>
                <a:cs typeface="Smythe"/>
                <a:sym typeface="Smythe"/>
              </a:rPr>
              <a:t>Ingredients </a:t>
            </a:r>
          </a:p>
        </p:txBody>
      </p:sp>
      <p:sp>
        <p:nvSpPr>
          <p:cNvPr id="95" name="Shape 95"/>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a:solidFill>
                  <a:srgbClr val="FF0000"/>
                </a:solidFill>
                <a:latin typeface="Smythe"/>
                <a:ea typeface="Smythe"/>
                <a:cs typeface="Smythe"/>
                <a:sym typeface="Smythe"/>
              </a:rPr>
              <a:t>Ingredients: Back in ancient times, the medicine was made up of natural resources. It was made up of plants and food instead of chemical processes like today's medicine is made up of. When you think about it, medicine back then was a lot more healthy than it is today.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4800">
                <a:solidFill>
                  <a:srgbClr val="FF9900"/>
                </a:solidFill>
                <a:latin typeface="Smythe"/>
                <a:ea typeface="Smythe"/>
                <a:cs typeface="Smythe"/>
                <a:sym typeface="Smythe"/>
              </a:rPr>
              <a:t>Questions</a:t>
            </a:r>
          </a:p>
        </p:txBody>
      </p:sp>
      <p:sp>
        <p:nvSpPr>
          <p:cNvPr id="101" name="Shape 10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FF9900"/>
              </a:buClr>
              <a:buSzPct val="100000"/>
              <a:buFont typeface="Smythe"/>
              <a:buAutoNum type="arabicPeriod"/>
            </a:pPr>
            <a:r>
              <a:rPr lang="en">
                <a:solidFill>
                  <a:srgbClr val="FF9900"/>
                </a:solidFill>
                <a:latin typeface="Smythe"/>
                <a:ea typeface="Smythe"/>
                <a:cs typeface="Smythe"/>
                <a:sym typeface="Smythe"/>
              </a:rPr>
              <a:t>What did ancient egyptians use to transport medicine?</a:t>
            </a:r>
          </a:p>
          <a:p>
            <a:pPr indent="-419100" lvl="0" marL="457200" rtl="0">
              <a:spcBef>
                <a:spcPts val="0"/>
              </a:spcBef>
              <a:buClr>
                <a:srgbClr val="FF9900"/>
              </a:buClr>
              <a:buSzPct val="100000"/>
              <a:buFont typeface="Smythe"/>
              <a:buAutoNum type="arabicPeriod"/>
            </a:pPr>
            <a:r>
              <a:rPr lang="en">
                <a:solidFill>
                  <a:srgbClr val="FF9900"/>
                </a:solidFill>
                <a:latin typeface="Smythe"/>
                <a:ea typeface="Smythe"/>
                <a:cs typeface="Smythe"/>
                <a:sym typeface="Smythe"/>
              </a:rPr>
              <a:t>What did ancient egyptians believe illnesses were caused by?</a:t>
            </a:r>
          </a:p>
          <a:p>
            <a:pPr indent="-419100" lvl="0" marL="457200" rtl="0">
              <a:spcBef>
                <a:spcPts val="0"/>
              </a:spcBef>
              <a:buClr>
                <a:srgbClr val="FF9900"/>
              </a:buClr>
              <a:buSzPct val="100000"/>
              <a:buFont typeface="Smythe"/>
              <a:buAutoNum type="arabicPeriod"/>
            </a:pPr>
            <a:r>
              <a:rPr lang="en">
                <a:solidFill>
                  <a:srgbClr val="FF9900"/>
                </a:solidFill>
                <a:latin typeface="Smythe"/>
                <a:ea typeface="Smythe"/>
                <a:cs typeface="Smythe"/>
                <a:sym typeface="Smythe"/>
              </a:rPr>
              <a:t>What did ancient egyptians trade for their medicine?</a:t>
            </a:r>
          </a:p>
          <a:p>
            <a:pPr indent="-419100" lvl="0" marL="457200" rtl="0">
              <a:spcBef>
                <a:spcPts val="0"/>
              </a:spcBef>
              <a:buClr>
                <a:srgbClr val="FF9900"/>
              </a:buClr>
              <a:buSzPct val="100000"/>
              <a:buFont typeface="Smythe"/>
              <a:buAutoNum type="arabicPeriod"/>
            </a:pPr>
            <a:r>
              <a:rPr lang="en">
                <a:solidFill>
                  <a:srgbClr val="FF9900"/>
                </a:solidFill>
                <a:latin typeface="Smythe"/>
                <a:ea typeface="Smythe"/>
                <a:cs typeface="Smythe"/>
                <a:sym typeface="Smythe"/>
              </a:rPr>
              <a:t>When where the ingredients of the medicine natural and healthy?</a:t>
            </a:r>
          </a:p>
          <a:p>
            <a:pPr indent="-419100" lvl="0" marL="457200">
              <a:spcBef>
                <a:spcPts val="0"/>
              </a:spcBef>
              <a:buClr>
                <a:srgbClr val="FF9900"/>
              </a:buClr>
              <a:buSzPct val="100000"/>
              <a:buFont typeface="Smythe"/>
              <a:buAutoNum type="arabicPeriod"/>
            </a:pPr>
            <a:r>
              <a:rPr lang="en">
                <a:solidFill>
                  <a:srgbClr val="FF9900"/>
                </a:solidFill>
                <a:latin typeface="Smythe"/>
                <a:ea typeface="Smythe"/>
                <a:cs typeface="Smythe"/>
                <a:sym typeface="Smythe"/>
              </a:rPr>
              <a:t>What is one sickness? What is the cure?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